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60" r:id="rId5"/>
    <p:sldId id="365" r:id="rId6"/>
    <p:sldId id="368" r:id="rId7"/>
    <p:sldId id="264" r:id="rId8"/>
    <p:sldId id="366" r:id="rId9"/>
    <p:sldId id="345" r:id="rId10"/>
    <p:sldId id="347" r:id="rId11"/>
    <p:sldId id="271" r:id="rId12"/>
    <p:sldId id="273" r:id="rId13"/>
    <p:sldId id="362" r:id="rId14"/>
    <p:sldId id="367" r:id="rId15"/>
    <p:sldId id="363" r:id="rId16"/>
    <p:sldId id="364" r:id="rId17"/>
    <p:sldId id="277" r:id="rId18"/>
    <p:sldId id="27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3300"/>
    <a:srgbClr val="CC66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01" autoAdjust="0"/>
  </p:normalViewPr>
  <p:slideViewPr>
    <p:cSldViewPr>
      <p:cViewPr>
        <p:scale>
          <a:sx n="75" d="100"/>
          <a:sy n="75" d="100"/>
        </p:scale>
        <p:origin x="-101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645D0-91B7-4260-9611-9FDA7CD4840E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46E8-73ED-4823-8C80-C09F604C5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4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58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61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9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2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46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8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04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59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15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4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D12A-7DB1-4031-A450-A668409F1A37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23BEF-F07D-4AF1-BECD-B86356AF3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0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ПЕНЗЕНСКИЙ  ГОСУДАРСТВЕННЫЙ УНИВЕРСИТЕТ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376864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ИНСТИТУТ имени В. Г. БЕЛИНСКОГО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744518" cy="17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orozova\Рабочий стол\Эмблемая ПИ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28800"/>
            <a:ext cx="1715641" cy="17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Факультет физико-математических и естественных наук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8293617"/>
              </p:ext>
            </p:extLst>
          </p:nvPr>
        </p:nvGraphicFramePr>
        <p:xfrm>
          <a:off x="251520" y="1250499"/>
          <a:ext cx="8640960" cy="556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168352"/>
                <a:gridCol w="1213335"/>
                <a:gridCol w="1306945"/>
              </a:tblGrid>
              <a:tr h="892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51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Биология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Биохимия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Биология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6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Химия 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Аналитическая химия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65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Педагогическое образование </a:t>
                      </a:r>
                    </a:p>
                    <a:p>
                      <a:r>
                        <a:rPr lang="ru-RU" i="1" dirty="0" smtClean="0"/>
                        <a:t>(прикладной </a:t>
                      </a:r>
                      <a:r>
                        <a:rPr lang="ru-RU" i="1" dirty="0" err="1" smtClean="0"/>
                        <a:t>бакалавриат</a:t>
                      </a:r>
                      <a:r>
                        <a:rPr lang="ru-RU" i="1" dirty="0" smtClean="0"/>
                        <a:t>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Математика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Информатика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Технология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География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Биология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Безопасность жизнедеятельности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</a:p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Педагогическое образование </a:t>
                      </a:r>
                    </a:p>
                    <a:p>
                      <a:r>
                        <a:rPr lang="ru-RU" b="1" i="0" dirty="0" smtClean="0"/>
                        <a:t>(с двумя профилями)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Физика. Технология </a:t>
                      </a:r>
                      <a:r>
                        <a:rPr lang="ru-RU" sz="1600" i="1" dirty="0" smtClean="0"/>
                        <a:t>(академический </a:t>
                      </a:r>
                      <a:r>
                        <a:rPr lang="ru-RU" sz="1600" i="1" dirty="0" err="1" smtClean="0"/>
                        <a:t>бакалавриат</a:t>
                      </a:r>
                      <a:r>
                        <a:rPr lang="ru-RU" sz="1600" i="1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i="0" dirty="0" smtClean="0"/>
                        <a:t>Биология. Химия </a:t>
                      </a:r>
                      <a:r>
                        <a:rPr lang="ru-RU" i="1" dirty="0" smtClean="0"/>
                        <a:t>(прикладной </a:t>
                      </a:r>
                      <a:r>
                        <a:rPr lang="ru-RU" i="1" dirty="0" err="1" smtClean="0"/>
                        <a:t>бакалавриат</a:t>
                      </a:r>
                      <a:r>
                        <a:rPr lang="ru-RU" i="1" dirty="0" smtClean="0"/>
                        <a:t>)</a:t>
                      </a:r>
                      <a:endParaRPr lang="ru-RU" i="1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68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Факультет физико-математических и естественных наук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23539"/>
              </p:ext>
            </p:extLst>
          </p:nvPr>
        </p:nvGraphicFramePr>
        <p:xfrm>
          <a:off x="395536" y="1772816"/>
          <a:ext cx="8280920" cy="303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4126116"/>
                <a:gridCol w="1440160"/>
              </a:tblGrid>
              <a:tr h="9337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</a:t>
                      </a:r>
                    </a:p>
                    <a:p>
                      <a:pPr algn="ctr"/>
                      <a:r>
                        <a:rPr lang="ru-RU" dirty="0" smtClean="0"/>
                        <a:t>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Педагогическое образование </a:t>
                      </a:r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Математическое образование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Физическое образование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Биология </a:t>
                      </a:r>
                    </a:p>
                    <a:p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Биохимия и молекулярная биология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err="1" smtClean="0"/>
                        <a:t>Биоэкология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Ботаника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Физиология растений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7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Институт физической культуры и спорта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605219"/>
              </p:ext>
            </p:extLst>
          </p:nvPr>
        </p:nvGraphicFramePr>
        <p:xfrm>
          <a:off x="500034" y="1420914"/>
          <a:ext cx="8320438" cy="498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38"/>
                <a:gridCol w="2952328"/>
                <a:gridCol w="1224136"/>
                <a:gridCol w="1224136"/>
              </a:tblGrid>
              <a:tr h="900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73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Педагогическое образование </a:t>
                      </a:r>
                    </a:p>
                    <a:p>
                      <a:r>
                        <a:rPr lang="ru-RU" i="1" dirty="0" smtClean="0"/>
                        <a:t>(прикладной </a:t>
                      </a:r>
                      <a:r>
                        <a:rPr lang="ru-RU" i="1" dirty="0" err="1" smtClean="0"/>
                        <a:t>бакалавриат</a:t>
                      </a:r>
                      <a:r>
                        <a:rPr lang="ru-RU" i="1" dirty="0" smtClean="0"/>
                        <a:t>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Физкультурное образование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Спортивная тренировка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86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для лиц с отклонениями в состоянии здоровья 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Адаптивная 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5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Педагогическое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(магистратура)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Физкультурное образование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59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Перечень вступительных испытаний в 2015 году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142984"/>
          <a:ext cx="8001056" cy="518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4318"/>
                <a:gridCol w="283673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r>
                        <a:rPr lang="ru-RU" baseline="0" dirty="0" smtClean="0"/>
                        <a:t>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Вступительные испытания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7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Социология</a:t>
                      </a:r>
                    </a:p>
                    <a:p>
                      <a:r>
                        <a:rPr lang="ru-RU" b="1" dirty="0" smtClean="0"/>
                        <a:t>Педагогическое образование: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Математика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Информатика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Начальное образование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Дошкольное образование</a:t>
                      </a:r>
                      <a:endParaRPr lang="en-US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Безопасность жизнедеятельности</a:t>
                      </a:r>
                      <a:endParaRPr lang="ru-RU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География</a:t>
                      </a:r>
                      <a:endParaRPr lang="en-US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Физика. Технология (очная форма обучения)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Биология. Химия (очная форма обучения)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Музыка. Изобразительное искусство (очная форма обучения)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Изобразительное искусство (заочная форма обучения)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Музыка (заочная форма обучения)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Биология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smtClean="0"/>
                        <a:t>заочная форма обучения)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Технология (заочная форма обучения)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u="none" dirty="0" smtClean="0"/>
                        <a:t>Обществознание</a:t>
                      </a:r>
                    </a:p>
                    <a:p>
                      <a:r>
                        <a:rPr lang="ru-RU" b="1" dirty="0" smtClean="0"/>
                        <a:t>Математика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Перечень вступительных испытаний в 2015 году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142984"/>
          <a:ext cx="8001056" cy="4583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4318"/>
                <a:gridCol w="283673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r>
                        <a:rPr lang="ru-RU" baseline="0" dirty="0" smtClean="0"/>
                        <a:t>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Вступительные испытания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Социально-культурная деятельность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Филология </a:t>
                      </a:r>
                      <a:r>
                        <a:rPr lang="ru-RU" b="0" dirty="0" smtClean="0"/>
                        <a:t>(очная форма обучения)</a:t>
                      </a:r>
                    </a:p>
                    <a:p>
                      <a:r>
                        <a:rPr lang="ru-RU" b="1" dirty="0" smtClean="0"/>
                        <a:t>Педагогическое образование: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b="0" dirty="0" smtClean="0"/>
                        <a:t>Русский язык. Литература (очная форма обучения)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b="0" dirty="0" smtClean="0"/>
                        <a:t>Русский язык (заочная форма обучения)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ru-RU" b="0" dirty="0" smtClean="0"/>
                        <a:t>Литература (заочная форма обучения)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Обществознание</a:t>
                      </a:r>
                    </a:p>
                    <a:p>
                      <a:r>
                        <a:rPr lang="ru-RU" b="1" dirty="0" smtClean="0"/>
                        <a:t>Литература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14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Социальная работа</a:t>
                      </a:r>
                    </a:p>
                    <a:p>
                      <a:r>
                        <a:rPr lang="ru-RU" b="1" dirty="0" smtClean="0"/>
                        <a:t>История </a:t>
                      </a:r>
                    </a:p>
                    <a:p>
                      <a:r>
                        <a:rPr lang="ru-RU" b="1" dirty="0" smtClean="0"/>
                        <a:t>Педагогическое образование: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История. Обществознание (очная форма обучения)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История. Право (очная форма обучения)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История</a:t>
                      </a:r>
                    </a:p>
                    <a:p>
                      <a:r>
                        <a:rPr lang="ru-RU" b="1" u="none" dirty="0" smtClean="0"/>
                        <a:t>Обществознание </a:t>
                      </a:r>
                      <a:endParaRPr lang="ru-RU" b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Перечень вступительных испытаний в 2015 году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9811009"/>
              </p:ext>
            </p:extLst>
          </p:nvPr>
        </p:nvGraphicFramePr>
        <p:xfrm>
          <a:off x="683568" y="1916832"/>
          <a:ext cx="8001056" cy="31518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4318"/>
                <a:gridCol w="2836738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r>
                        <a:rPr lang="ru-RU" baseline="0" dirty="0" smtClean="0"/>
                        <a:t>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Вступительные испытания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Лингвистика</a:t>
                      </a:r>
                    </a:p>
                    <a:p>
                      <a:r>
                        <a:rPr lang="ru-RU" b="1" dirty="0" smtClean="0"/>
                        <a:t>Педагогическое образование: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="0" dirty="0" smtClean="0"/>
                        <a:t>Английский язык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="0" dirty="0" smtClean="0"/>
                        <a:t>Немецкий язык. Французский язык (очная форма обучения)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Обществознание</a:t>
                      </a:r>
                    </a:p>
                    <a:p>
                      <a:r>
                        <a:rPr lang="ru-RU" b="1" dirty="0" smtClean="0"/>
                        <a:t>Иностранный</a:t>
                      </a:r>
                      <a:r>
                        <a:rPr lang="ru-RU" b="1" baseline="0" dirty="0" smtClean="0"/>
                        <a:t> язык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53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None/>
                      </a:pPr>
                      <a:r>
                        <a:rPr lang="ru-RU" b="1" dirty="0" smtClean="0"/>
                        <a:t>Физическая культура</a:t>
                      </a:r>
                    </a:p>
                    <a:p>
                      <a:pPr marL="342900" indent="-342900">
                        <a:buFont typeface="Wingdings" pitchFamily="2" charset="2"/>
                        <a:buNone/>
                      </a:pPr>
                      <a:r>
                        <a:rPr lang="ru-RU" b="1" dirty="0" smtClean="0"/>
                        <a:t>Физическая культура для лиц с отклонениями в состоянии здоровья</a:t>
                      </a:r>
                      <a:r>
                        <a:rPr lang="ru-RU" b="1" baseline="0" dirty="0" smtClean="0"/>
                        <a:t> (адаптивная физическая культура)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Биология</a:t>
                      </a:r>
                    </a:p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Профессиональное испытание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Перечень вступительных испытаний в 2015 году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9231751"/>
              </p:ext>
            </p:extLst>
          </p:nvPr>
        </p:nvGraphicFramePr>
        <p:xfrm>
          <a:off x="642910" y="1285860"/>
          <a:ext cx="8001056" cy="4431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4318"/>
                <a:gridCol w="2836738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r>
                        <a:rPr lang="ru-RU" baseline="0" dirty="0" smtClean="0"/>
                        <a:t>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Вступительные испытания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Химия </a:t>
                      </a:r>
                      <a:r>
                        <a:rPr lang="ru-RU" b="0" dirty="0" smtClean="0"/>
                        <a:t>(очная форма обучения)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Химия </a:t>
                      </a:r>
                    </a:p>
                    <a:p>
                      <a:r>
                        <a:rPr lang="ru-RU" b="1" dirty="0" smtClean="0"/>
                        <a:t>Математика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Психология </a:t>
                      </a:r>
                    </a:p>
                    <a:p>
                      <a:r>
                        <a:rPr lang="ru-RU" b="1" dirty="0" smtClean="0"/>
                        <a:t>Психолого-педагогическое образование</a:t>
                      </a:r>
                    </a:p>
                    <a:p>
                      <a:r>
                        <a:rPr lang="ru-RU" b="1" dirty="0" smtClean="0"/>
                        <a:t>Специальное (дефектологическое) образование </a:t>
                      </a:r>
                      <a:endParaRPr lang="en-US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Биология </a:t>
                      </a:r>
                      <a:r>
                        <a:rPr lang="ru-RU" b="0" dirty="0" smtClean="0"/>
                        <a:t>(очная форма обучения)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Биология</a:t>
                      </a:r>
                    </a:p>
                    <a:p>
                      <a:r>
                        <a:rPr lang="ru-RU" b="1" dirty="0" smtClean="0"/>
                        <a:t>Математика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Педагогическое образование: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="0" dirty="0" smtClean="0"/>
                        <a:t>Физкультурное образование 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Обществознание</a:t>
                      </a:r>
                    </a:p>
                    <a:p>
                      <a:r>
                        <a:rPr lang="ru-RU" b="1" dirty="0" smtClean="0"/>
                        <a:t>Творческий экзамен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Журналистика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Русский язык</a:t>
                      </a:r>
                    </a:p>
                    <a:p>
                      <a:r>
                        <a:rPr lang="ru-RU" b="1" dirty="0" smtClean="0"/>
                        <a:t>Литература</a:t>
                      </a:r>
                    </a:p>
                    <a:p>
                      <a:r>
                        <a:rPr lang="ru-RU" b="1" dirty="0" smtClean="0"/>
                        <a:t>Творческое испытание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Социальная поддержка студентов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СТИПЕНДИЯ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8965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Государственная академическая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1407 руб.</a:t>
            </a:r>
            <a:r>
              <a:rPr lang="ru-RU" dirty="0" smtClean="0"/>
              <a:t> – </a:t>
            </a:r>
            <a:r>
              <a:rPr lang="ru-RU" dirty="0" smtClean="0"/>
              <a:t>оценки </a:t>
            </a:r>
            <a:r>
              <a:rPr lang="ru-RU" dirty="0" smtClean="0"/>
              <a:t>«4» и «5»,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2110 руб. </a:t>
            </a:r>
            <a:r>
              <a:rPr lang="ru-RU" dirty="0" smtClean="0"/>
              <a:t>– </a:t>
            </a:r>
            <a:r>
              <a:rPr lang="ru-RU" dirty="0" smtClean="0"/>
              <a:t>оценки </a:t>
            </a:r>
            <a:r>
              <a:rPr lang="ru-RU" dirty="0" smtClean="0"/>
              <a:t>«5».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Государственная социальная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2110 руб. </a:t>
            </a:r>
            <a:r>
              <a:rPr lang="ru-RU" dirty="0" smtClean="0"/>
              <a:t>– </a:t>
            </a:r>
            <a:r>
              <a:rPr lang="ru-RU" dirty="0" err="1" smtClean="0"/>
              <a:t>малообеспеч</a:t>
            </a:r>
            <a:r>
              <a:rPr lang="ru-RU" dirty="0" smtClean="0"/>
              <a:t>., сиротам, инвалидам и др.;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6653 руб. </a:t>
            </a:r>
            <a:r>
              <a:rPr lang="ru-RU" dirty="0" smtClean="0"/>
              <a:t>(1 и 2 курс, обучающиеся на «4» и «5»).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Стипендии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Президента РФ, Правительства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РФ,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Именные стипендии, стипендии за особые достижения в науке, учебе, обществ. деятельности и спорте.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6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Социальная поддержка студентов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ОБЩЕЖИТИЕ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7"/>
            <a:ext cx="5806519" cy="22322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Почти 100% обеспеченность местами в общежитии.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Оплата – 300 рублей в месяц.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D:\мои документы\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663197"/>
            <a:ext cx="4223392" cy="28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719" y="119165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Социальная поддержка студентов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КЛИНИЧЕСКИЙ МЕДИЦИНСКИЙ ЦЕНТР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ведут прием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специалисты различного профиля,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дневной стационар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располагает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физиотерапевтическим, массажным, стоматологическим кабинетами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тренажерным залом, комнатой психологической разгрузки.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1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2"/>
            <a:ext cx="8784976" cy="5544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ИСТОРИКО-ФИЛОЛОГИЧЕСКИЙ ФАКУЛЬТЕТ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(декан – ЯГОВ ОЛЕГ ВАСИЛЬЕВИЧ)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ФАКУЛЬТЕТ ПЕДАГОГИКИ, ПСИХОЛОГИИ И СОЦИАЛЬНЫХ НАУК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(декан – ТУГАРОВ АЛЕКСАНДР БОРИСОВИЧ)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ФАКУЛЬТЕТ ФИЗИКО-МАТЕМАТИЧЕСКИХ И ЕСТЕСТВЕННЫХ</a:t>
            </a: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 НАУК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(декан – ПЕРЕЛЫГИН ЮРИЙ ПЕТРОВИЧ)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УЧЕБНАЯ ДЕЯТЕЛЬНОСТЬ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Morozova\Рабочий стол\Презентация университета общая\2 УЧ. АУДИТОРИИ, ЛАБОРАТОРИИ, МУЗЕИ\Учебная аудитор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26" r="23105"/>
          <a:stretch/>
        </p:blipFill>
        <p:spPr bwMode="auto">
          <a:xfrm>
            <a:off x="251520" y="1268760"/>
            <a:ext cx="3939480" cy="28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orozova\Рабочий стол\Презентация университета общая\2 УЧ. АУДИТОРИИ, ЛАБОРАТОРИИ, МУЗЕИ\Кабинет географи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42" t="4450" r="76" b="-4450"/>
          <a:stretch/>
        </p:blipFill>
        <p:spPr bwMode="auto">
          <a:xfrm>
            <a:off x="66232" y="4153017"/>
            <a:ext cx="4120154" cy="27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orozova\Рабочий стол\Презентация университета общая\2 УЧ. АУДИТОРИИ, ЛАБОРАТОРИИ, МУЗЕИ\Лаборатория неогранической хими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9" r="5106"/>
          <a:stretch/>
        </p:blipFill>
        <p:spPr bwMode="auto">
          <a:xfrm>
            <a:off x="5000628" y="1285860"/>
            <a:ext cx="3848101" cy="28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orozova\Рабочий стол\Презентация университета общая\2 УЧ. АУДИТОРИИ, ЛАБОРАТОРИИ, МУЗЕИ\Занятия по методики музыки на ФН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127707"/>
            <a:ext cx="3848101" cy="273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2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УЧЕБНАЯ ДЕЯТЕЛЬНОСТЬ</a:t>
            </a:r>
            <a:endParaRPr lang="ru-RU" sz="4000" dirty="0"/>
          </a:p>
        </p:txBody>
      </p:sp>
      <p:pic>
        <p:nvPicPr>
          <p:cNvPr id="2050" name="Picture 2" descr="D:\мои документы\Фото\для Морозовой В.Н\1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0"/>
          <a:stretch/>
        </p:blipFill>
        <p:spPr bwMode="auto">
          <a:xfrm>
            <a:off x="285720" y="1015383"/>
            <a:ext cx="3786214" cy="29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orozova\Рабочий стол\Презентация университета общая\2 УЧ. АУДИТОРИИ, ЛАБОРАТОРИИ, МУЗЕИ\Занятия по живопис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2"/>
          <a:stretch/>
        </p:blipFill>
        <p:spPr bwMode="auto">
          <a:xfrm>
            <a:off x="4857752" y="928670"/>
            <a:ext cx="3961853" cy="30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Фото\для Морозовой В.Н\Практическое занятие по изучению ры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929090" cy="26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Фото\для Морозовой В.Н\В химической лаборатории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03"/>
          <a:stretch/>
        </p:blipFill>
        <p:spPr bwMode="auto">
          <a:xfrm>
            <a:off x="285720" y="4000504"/>
            <a:ext cx="3820414" cy="27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5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НАУЧНО-ИССЛЕДОВАТЕЛЬСКАЯ ДЕЯТЕЛЬНОСТЬ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D:\мои документы\Фото\для Морозовой В.Н\DSC_0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83"/>
          <a:stretch/>
        </p:blipFill>
        <p:spPr bwMode="auto">
          <a:xfrm>
            <a:off x="169244" y="1412776"/>
            <a:ext cx="4104456" cy="26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Фото\для Морозовой В.Н\DSC_1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3960440" cy="26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документы\Фото\для Морозовой В.Н\P10101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32"/>
          <a:stretch/>
        </p:blipFill>
        <p:spPr bwMode="auto">
          <a:xfrm>
            <a:off x="214282" y="4071942"/>
            <a:ext cx="4090342" cy="26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ои документы\Фото\для Морозовой В.Н\DSC_0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960440" cy="26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84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СОЦИАЛЬНО-ЗНАЧИМАЯ ДЕЯТЕЛЬНОСТЬ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мои документы\Фото\для Морозовой В.Н\DSC_0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01" y="1484784"/>
            <a:ext cx="385737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Фото\для Морозовой В.Н\DSC_01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2" b="-1"/>
          <a:stretch/>
        </p:blipFill>
        <p:spPr bwMode="auto">
          <a:xfrm>
            <a:off x="4866208" y="1484784"/>
            <a:ext cx="3888432" cy="25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Фото\для Морозовой В.Н\субботник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01" y="4083783"/>
            <a:ext cx="38573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Фото\агитпоход ФППиСН\IMG_4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208" y="4083783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3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СПОРТИВНАЯ ЖИЗНЬ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:\мои документы\Фото\для Морозовой В.Н\DSC_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17" y="4110822"/>
            <a:ext cx="3609267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Фото\для Морозовой В.Н\DSC_08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47"/>
          <a:stretch/>
        </p:blipFill>
        <p:spPr bwMode="auto">
          <a:xfrm>
            <a:off x="4879783" y="4109831"/>
            <a:ext cx="3943908" cy="24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Фото\для Морозовой В.Н\DSC_22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1"/>
          <a:stretch/>
        </p:blipFill>
        <p:spPr bwMode="auto">
          <a:xfrm>
            <a:off x="467544" y="1189322"/>
            <a:ext cx="3601740" cy="27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мои документы\Фото\для Морозовой В.Н\DSC_07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1" r="3424" b="2513"/>
          <a:stretch/>
        </p:blipFill>
        <p:spPr bwMode="auto">
          <a:xfrm>
            <a:off x="4854880" y="1189322"/>
            <a:ext cx="3968812" cy="27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1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СПОРТИВНАЯ ЖИЗНЬ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9" name="Picture 5" descr="C:\Documents and Settings\Morozova\Рабочий стол\Презентация университета общая\4 НАГРАДЫ УНИВЕРСИТЕТА И СТУДЕНТОВ\DSC_01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 t="8380" r="6807"/>
          <a:stretch/>
        </p:blipFill>
        <p:spPr bwMode="auto">
          <a:xfrm>
            <a:off x="179512" y="980728"/>
            <a:ext cx="3708400" cy="26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Morozova\Рабочий стол\Презентация университета общая\4 НАГРАДЫ УНИВЕРСИТЕТА И СТУДЕНТОВ\DSC_01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28" b="5324"/>
          <a:stretch/>
        </p:blipFill>
        <p:spPr bwMode="auto">
          <a:xfrm>
            <a:off x="1006810" y="3683000"/>
            <a:ext cx="7175401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Morozova\Рабочий стол\Презентация университета общая\4 НАГРАДЫ УНИВЕРСИТЕТА И СТУДЕНТОВ\DSC_01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8" r="1922" b="8475"/>
          <a:stretch/>
        </p:blipFill>
        <p:spPr bwMode="auto">
          <a:xfrm>
            <a:off x="4067944" y="980728"/>
            <a:ext cx="4989388" cy="26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ТВОРЧЕСКАЯ ДЕЯТЕЛЬНОСТЬ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D:\мои документы\Фото\для Морозовой В.Н\DSC_1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/>
          <a:stretch>
            <a:fillRect/>
          </a:stretch>
        </p:blipFill>
        <p:spPr bwMode="auto">
          <a:xfrm>
            <a:off x="142844" y="980728"/>
            <a:ext cx="4286280" cy="274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и документы\Фото\для Морозовой В.Н\DSC_0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1" r="2342" b="11412"/>
          <a:stretch>
            <a:fillRect/>
          </a:stretch>
        </p:blipFill>
        <p:spPr bwMode="auto">
          <a:xfrm>
            <a:off x="4714876" y="1000108"/>
            <a:ext cx="414340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и документы\Фото\для Морозовой В.Н\DSC_3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6"/>
          <a:stretch/>
        </p:blipFill>
        <p:spPr bwMode="auto">
          <a:xfrm>
            <a:off x="4714876" y="3786190"/>
            <a:ext cx="4248472" cy="28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Презентация университета общая\5 СТУДЕНЧЕСКАЯ ЖИЗНЬ\Фестиваль Студенческая  весна-2004.JPG"/>
          <p:cNvPicPr>
            <a:picLocks noChangeAspect="1" noChangeArrowheads="1"/>
          </p:cNvPicPr>
          <p:nvPr/>
        </p:nvPicPr>
        <p:blipFill>
          <a:blip r:embed="rId5" cstate="print"/>
          <a:srcRect t="8526" r="4084" b="6217"/>
          <a:stretch>
            <a:fillRect/>
          </a:stretch>
        </p:blipFill>
        <p:spPr bwMode="auto">
          <a:xfrm>
            <a:off x="142844" y="3786190"/>
            <a:ext cx="4286280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3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ТВОРЧЕСКАЯ ДЕЯТЕЛЬНОСТЬ</a:t>
            </a:r>
            <a:endParaRPr lang="ru-RU" dirty="0"/>
          </a:p>
        </p:txBody>
      </p:sp>
      <p:pic>
        <p:nvPicPr>
          <p:cNvPr id="8194" name="Picture 2" descr="D:\мои документы\Фото\для Морозовой В.Н\DSC_03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45" r="6238" b="4446"/>
          <a:stretch/>
        </p:blipFill>
        <p:spPr bwMode="auto">
          <a:xfrm>
            <a:off x="395536" y="1340768"/>
            <a:ext cx="2707456" cy="34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и документы\Фото\для Морозовой В.Н\DSC_0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4976"/>
          <a:stretch/>
        </p:blipFill>
        <p:spPr bwMode="auto">
          <a:xfrm>
            <a:off x="5940152" y="1332384"/>
            <a:ext cx="2448272" cy="34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ои документы\Фото\для Морозовой В.Н\DSC_0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r="18733"/>
          <a:stretch/>
        </p:blipFill>
        <p:spPr bwMode="auto">
          <a:xfrm>
            <a:off x="2843808" y="3717032"/>
            <a:ext cx="3384376" cy="29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6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Фото\для Морозовой В.Н\DSC_01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" t="20444" r="7474"/>
          <a:stretch/>
        </p:blipFill>
        <p:spPr bwMode="auto">
          <a:xfrm>
            <a:off x="284210" y="4053636"/>
            <a:ext cx="3873500" cy="23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и документы\Фото\для Морозовой В.Н\DSC_04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07" r="17226"/>
          <a:stretch/>
        </p:blipFill>
        <p:spPr bwMode="auto">
          <a:xfrm>
            <a:off x="4499992" y="3781276"/>
            <a:ext cx="4508872" cy="29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мои документы\Фото\для Морозовой В.Н\DSC_0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888" y="404664"/>
            <a:ext cx="2160240" cy="32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мои документы\Фото\для Морозовой В.Н\DSC_80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3" t="9806" r="5939"/>
          <a:stretch/>
        </p:blipFill>
        <p:spPr bwMode="auto">
          <a:xfrm>
            <a:off x="284210" y="272933"/>
            <a:ext cx="5067301" cy="33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3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Фото\для Морозовой В.Н\DSC_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03" y="476672"/>
            <a:ext cx="8783485" cy="59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916832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институт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В. Г. Белинского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рад видеть ВАС в своих рядах!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11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профили в рамках направления подготовки «Педагогическое образование» реализуются:</a:t>
            </a: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ИНСТИТУТ ФИЗИЧЕСКОЙ КУЛЬТУРЫ И СПОРТА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(директор – ПАШИН АЛЕКСАНДР АЛЕКСЕЕВИЧ)</a:t>
            </a:r>
            <a:endParaRPr lang="en-US" sz="3000" dirty="0" smtClean="0"/>
          </a:p>
          <a:p>
            <a:pPr marL="0" indent="0" algn="ctr"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6245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Историко-филологический факультет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501094"/>
              </p:ext>
            </p:extLst>
          </p:nvPr>
        </p:nvGraphicFramePr>
        <p:xfrm>
          <a:off x="467544" y="1050376"/>
          <a:ext cx="8390736" cy="557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412"/>
                <a:gridCol w="4044244"/>
                <a:gridCol w="1271634"/>
                <a:gridCol w="1214446"/>
              </a:tblGrid>
              <a:tr h="8912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Заочная форма обучение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Педагогическое образование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 smtClean="0"/>
                        <a:t>(прикладной </a:t>
                      </a:r>
                      <a:r>
                        <a:rPr lang="ru-RU" b="0" i="1" dirty="0" err="1" smtClean="0"/>
                        <a:t>бакалавриат</a:t>
                      </a:r>
                      <a:r>
                        <a:rPr lang="ru-RU" b="0" i="1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История</a:t>
                      </a:r>
                      <a:endParaRPr lang="ru-RU" b="0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Русский язык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Литература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Английский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Д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Д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Д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Педагогическое образование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(с двумя профилями)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История. Обществознание </a:t>
                      </a:r>
                      <a:r>
                        <a:rPr lang="ru-RU" b="0" i="1" dirty="0" smtClean="0"/>
                        <a:t>(прикладной </a:t>
                      </a:r>
                      <a:r>
                        <a:rPr lang="ru-RU" b="0" i="1" dirty="0" err="1" smtClean="0"/>
                        <a:t>бакалавриат</a:t>
                      </a:r>
                      <a:r>
                        <a:rPr lang="ru-RU" b="0" i="1" dirty="0" smtClean="0"/>
                        <a:t>)</a:t>
                      </a: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Русский язык. Литература </a:t>
                      </a:r>
                      <a:r>
                        <a:rPr lang="ru-RU" i="1" dirty="0" smtClean="0"/>
                        <a:t>(академический </a:t>
                      </a:r>
                      <a:r>
                        <a:rPr lang="ru-RU" i="1" dirty="0" err="1" smtClean="0"/>
                        <a:t>бакалавриат</a:t>
                      </a:r>
                      <a:r>
                        <a:rPr lang="ru-RU" i="1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Немецкий язык. Французский язык </a:t>
                      </a:r>
                      <a:r>
                        <a:rPr lang="ru-RU" b="0" i="1" dirty="0" smtClean="0"/>
                        <a:t>(прикладной </a:t>
                      </a:r>
                      <a:r>
                        <a:rPr lang="ru-RU" b="0" i="1" dirty="0" err="1" smtClean="0"/>
                        <a:t>бакалавриат</a:t>
                      </a:r>
                      <a:r>
                        <a:rPr lang="ru-RU" b="0" i="1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b="0" i="0" dirty="0" smtClean="0"/>
                        <a:t>История. Право                 </a:t>
                      </a:r>
                      <a:r>
                        <a:rPr lang="ru-RU" b="0" i="1" dirty="0" smtClean="0"/>
                        <a:t>(прикладной </a:t>
                      </a:r>
                      <a:r>
                        <a:rPr lang="ru-RU" b="0" i="1" dirty="0" err="1" smtClean="0"/>
                        <a:t>бакалавриат</a:t>
                      </a:r>
                      <a:r>
                        <a:rPr lang="ru-RU" b="0" i="1" dirty="0" smtClean="0"/>
                        <a:t>) 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ru-RU" dirty="0" smtClean="0"/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ru-RU" dirty="0" smtClean="0"/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ru-RU" dirty="0" smtClean="0"/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ru-RU" dirty="0" smtClean="0"/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ru-RU" dirty="0" smtClean="0"/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ru-RU" dirty="0" smtClean="0"/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54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Историко-филологический факультет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0066270"/>
              </p:ext>
            </p:extLst>
          </p:nvPr>
        </p:nvGraphicFramePr>
        <p:xfrm>
          <a:off x="683568" y="1556792"/>
          <a:ext cx="803354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5"/>
                <a:gridCol w="3734724"/>
                <a:gridCol w="1273108"/>
                <a:gridCol w="127310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Заочная форма обучение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Журналистика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0" dirty="0" smtClean="0"/>
                        <a:t>(</a:t>
                      </a:r>
                      <a:r>
                        <a:rPr lang="ru-RU" b="0" dirty="0" err="1" smtClean="0"/>
                        <a:t>бакалавриат</a:t>
                      </a:r>
                      <a:r>
                        <a:rPr lang="ru-RU" b="0" dirty="0" smtClean="0"/>
                        <a:t>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История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(</a:t>
                      </a:r>
                      <a:r>
                        <a:rPr lang="ru-RU" b="0" dirty="0" err="1" smtClean="0"/>
                        <a:t>бакалавриат</a:t>
                      </a:r>
                      <a:r>
                        <a:rPr lang="ru-RU" b="0" dirty="0" smtClean="0"/>
                        <a:t>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Историко-культурный туризм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Лингвистика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(</a:t>
                      </a:r>
                      <a:r>
                        <a:rPr lang="ru-RU" b="0" dirty="0" err="1" smtClean="0"/>
                        <a:t>бакалавриат</a:t>
                      </a:r>
                      <a:r>
                        <a:rPr lang="ru-RU" b="0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Перевод и </a:t>
                      </a:r>
                      <a:r>
                        <a:rPr lang="ru-RU" dirty="0" err="1" smtClean="0"/>
                        <a:t>переводоведение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Филология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(</a:t>
                      </a:r>
                      <a:r>
                        <a:rPr lang="ru-RU" b="0" dirty="0" err="1" smtClean="0"/>
                        <a:t>бакалавриат</a:t>
                      </a:r>
                      <a:r>
                        <a:rPr lang="ru-RU" b="0" dirty="0" smtClean="0"/>
                        <a:t>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Зарубежная филология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54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Историко-филологический факультет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8794025"/>
              </p:ext>
            </p:extLst>
          </p:nvPr>
        </p:nvGraphicFramePr>
        <p:xfrm>
          <a:off x="457200" y="1600200"/>
          <a:ext cx="8229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459832"/>
                <a:gridCol w="2026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</a:t>
                      </a:r>
                    </a:p>
                    <a:p>
                      <a:pPr algn="ctr"/>
                      <a:r>
                        <a:rPr lang="ru-RU" dirty="0" smtClean="0"/>
                        <a:t>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</a:t>
                      </a:r>
                    </a:p>
                    <a:p>
                      <a:pPr algn="ctr"/>
                      <a:r>
                        <a:rPr lang="ru-RU" dirty="0" smtClean="0"/>
                        <a:t>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Педагогическое образование </a:t>
                      </a:r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Правовое образование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Историческое</a:t>
                      </a:r>
                      <a:r>
                        <a:rPr lang="ru-RU" baseline="0" dirty="0" smtClean="0"/>
                        <a:t> образование</a:t>
                      </a:r>
                      <a:endParaRPr lang="ru-RU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Языковое образование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Русский язык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baseline="0" dirty="0" smtClean="0"/>
                        <a:t>Литературное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Журналистика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(магистратура)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Филология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(магистратура)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baseline="0" dirty="0" err="1" smtClean="0"/>
                        <a:t>Переводоведение</a:t>
                      </a:r>
                      <a:r>
                        <a:rPr lang="ru-RU" baseline="0" dirty="0" smtClean="0"/>
                        <a:t> и практика перевода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84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Факультет педагогики, психологии и социальных наук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9169942"/>
              </p:ext>
            </p:extLst>
          </p:nvPr>
        </p:nvGraphicFramePr>
        <p:xfrm>
          <a:off x="179513" y="1340768"/>
          <a:ext cx="8856983" cy="5450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66"/>
                <a:gridCol w="3349279"/>
                <a:gridCol w="1190855"/>
                <a:gridCol w="1265283"/>
              </a:tblGrid>
              <a:tr h="255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Заочная</a:t>
                      </a:r>
                      <a:r>
                        <a:rPr lang="ru-RU" baseline="0" dirty="0" smtClean="0"/>
                        <a:t>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6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b="1" dirty="0" smtClean="0"/>
                        <a:t>Педагогическое образование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dirty="0" smtClean="0"/>
                        <a:t>(</a:t>
                      </a:r>
                      <a:r>
                        <a:rPr lang="ru-RU" i="1" dirty="0" smtClean="0"/>
                        <a:t>прикладной </a:t>
                      </a:r>
                      <a:r>
                        <a:rPr lang="ru-RU" i="1" dirty="0" err="1" smtClean="0"/>
                        <a:t>бакалавриат</a:t>
                      </a:r>
                      <a:r>
                        <a:rPr lang="ru-RU" i="1" dirty="0" smtClean="0"/>
                        <a:t>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Начальное образование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Дошкольное образование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Изобразительное искусство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Б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-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b="1" dirty="0" smtClean="0"/>
                        <a:t>Педагогическое образование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b="1" dirty="0" smtClean="0"/>
                        <a:t>(с двумя профилями)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dirty="0" smtClean="0"/>
                        <a:t>Музыка. Изобразительное искусство              </a:t>
                      </a:r>
                      <a:r>
                        <a:rPr lang="ru-RU" i="1" dirty="0" smtClean="0"/>
                        <a:t>(прикладной </a:t>
                      </a:r>
                      <a:r>
                        <a:rPr lang="ru-RU" i="1" dirty="0" err="1" smtClean="0"/>
                        <a:t>бакалавриат</a:t>
                      </a:r>
                      <a:r>
                        <a:rPr lang="ru-RU" i="1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b="1" dirty="0" smtClean="0"/>
                        <a:t>Специальное (дефектологическое) образование </a:t>
                      </a:r>
                      <a:r>
                        <a:rPr lang="ru-RU" b="0" dirty="0" smtClean="0"/>
                        <a:t>(</a:t>
                      </a:r>
                      <a:r>
                        <a:rPr lang="ru-RU" b="0" dirty="0" err="1" smtClean="0"/>
                        <a:t>бакалавриат</a:t>
                      </a:r>
                      <a:r>
                        <a:rPr lang="ru-RU" b="0" dirty="0" smtClean="0"/>
                        <a:t>)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Логопедия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Социально-культурная деятельность 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Социально-культурная деятельность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7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Факультет педагогики, психологии и социальных наук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1569505"/>
              </p:ext>
            </p:extLst>
          </p:nvPr>
        </p:nvGraphicFramePr>
        <p:xfrm>
          <a:off x="323528" y="1412776"/>
          <a:ext cx="8568952" cy="444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312368"/>
                <a:gridCol w="1152128"/>
                <a:gridCol w="115212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Заочная</a:t>
                      </a:r>
                      <a:r>
                        <a:rPr lang="ru-RU" baseline="0" dirty="0" smtClean="0"/>
                        <a:t>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Психология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Психолого-педагогическое образование 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Социальная работа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Социальная работа в системе социальных служб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="1" dirty="0" smtClean="0"/>
                        <a:t>Социология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Социология социальной сферы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7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Факультет педагогики, психологии и социальных наук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5532725"/>
              </p:ext>
            </p:extLst>
          </p:nvPr>
        </p:nvGraphicFramePr>
        <p:xfrm>
          <a:off x="395536" y="1700808"/>
          <a:ext cx="8424936" cy="451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021"/>
                <a:gridCol w="4064662"/>
                <a:gridCol w="133025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8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Педагогическое образование </a:t>
                      </a:r>
                    </a:p>
                    <a:p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Педагогика и психология воспитания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Социальная педагогика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Начальное образование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</a:p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Психология </a:t>
                      </a:r>
                    </a:p>
                    <a:p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Социальная психология личности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Социальная работа </a:t>
                      </a:r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История, методология и теория социальной работы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Психолого-педагогическое образование </a:t>
                      </a:r>
                    </a:p>
                    <a:p>
                      <a:r>
                        <a:rPr lang="ru-RU" dirty="0" smtClean="0"/>
                        <a:t>(магистратура)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Социальная психология в образовании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33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1018</Words>
  <Application>Microsoft Office PowerPoint</Application>
  <PresentationFormat>Экран (4:3)</PresentationFormat>
  <Paragraphs>379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ПЕНЗЕНСКИЙ  ГОСУДАРСТВЕННЫЙ УНИВЕРСИТЕТ</vt:lpstr>
      <vt:lpstr>СТРУКТУРА</vt:lpstr>
      <vt:lpstr>Слайд 3</vt:lpstr>
      <vt:lpstr>Историко-филологический факультет</vt:lpstr>
      <vt:lpstr>Историко-филологический факультет</vt:lpstr>
      <vt:lpstr>Историко-филологический факультет</vt:lpstr>
      <vt:lpstr>Факультет педагогики, психологии и социальных наук</vt:lpstr>
      <vt:lpstr>Факультет педагогики, психологии и социальных наук</vt:lpstr>
      <vt:lpstr>Факультет педагогики, психологии и социальных наук</vt:lpstr>
      <vt:lpstr>Факультет физико-математических и естественных наук</vt:lpstr>
      <vt:lpstr>Факультет физико-математических и естественных наук</vt:lpstr>
      <vt:lpstr>Институт физической культуры и спорта</vt:lpstr>
      <vt:lpstr>Перечень вступительных испытаний в 2015 году</vt:lpstr>
      <vt:lpstr>Перечень вступительных испытаний в 2015 году</vt:lpstr>
      <vt:lpstr>Перечень вступительных испытаний в 2015 году</vt:lpstr>
      <vt:lpstr>Перечень вступительных испытаний в 2015 году</vt:lpstr>
      <vt:lpstr>Социальная поддержка студентов СТИПЕНДИЯ</vt:lpstr>
      <vt:lpstr>Социальная поддержка студентов ОБЩЕЖИТИЕ</vt:lpstr>
      <vt:lpstr>Социальная поддержка студентов КЛИНИЧЕСКИЙ МЕДИЦИНСКИЙ ЦЕНТР </vt:lpstr>
      <vt:lpstr>УЧЕБНАЯ ДЕЯТЕЛЬНОСТЬ</vt:lpstr>
      <vt:lpstr>УЧЕБНАЯ ДЕЯТЕЛЬНОСТЬ</vt:lpstr>
      <vt:lpstr>НАУЧНО-ИССЛЕДОВАТЕЛЬСКАЯ ДЕЯТЕЛЬНОСТЬ</vt:lpstr>
      <vt:lpstr>СОЦИАЛЬНО-ЗНАЧИМАЯ ДЕЯТЕЛЬНОСТЬ</vt:lpstr>
      <vt:lpstr>СПОРТИВНАЯ ЖИЗНЬ</vt:lpstr>
      <vt:lpstr>СПОРТИВНАЯ ЖИЗНЬ</vt:lpstr>
      <vt:lpstr>ТВОРЧЕСКАЯ ДЕЯТЕЛЬНОСТЬ</vt:lpstr>
      <vt:lpstr>ТВОРЧЕСКАЯ ДЕЯТЕЛЬНОСТЬ</vt:lpstr>
      <vt:lpstr>Слайд 28</vt:lpstr>
      <vt:lpstr>Слайд 29</vt:lpstr>
    </vt:vector>
  </TitlesOfParts>
  <Company>ПГПУ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ПЕНЗЕНСКИЙ  ГОСУДАРСТВЕННЫЙ УНИВЕРСИТЕТ</dc:title>
  <dc:creator>Морозова Валентина Николаевна</dc:creator>
  <cp:lastModifiedBy>Admin</cp:lastModifiedBy>
  <cp:revision>71</cp:revision>
  <cp:lastPrinted>2014-02-14T09:51:24Z</cp:lastPrinted>
  <dcterms:created xsi:type="dcterms:W3CDTF">2014-02-14T05:14:39Z</dcterms:created>
  <dcterms:modified xsi:type="dcterms:W3CDTF">2015-01-21T17:21:50Z</dcterms:modified>
</cp:coreProperties>
</file>